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335" r:id="rId5"/>
    <p:sldId id="336" r:id="rId6"/>
    <p:sldId id="337" r:id="rId7"/>
    <p:sldId id="349" r:id="rId8"/>
    <p:sldId id="348" r:id="rId9"/>
    <p:sldId id="339" r:id="rId10"/>
    <p:sldId id="350" r:id="rId11"/>
    <p:sldId id="351" r:id="rId12"/>
    <p:sldId id="352" r:id="rId13"/>
    <p:sldId id="353" r:id="rId14"/>
    <p:sldId id="354" r:id="rId15"/>
    <p:sldId id="355" r:id="rId16"/>
    <p:sldId id="356" r:id="rId17"/>
    <p:sldId id="357" r:id="rId18"/>
    <p:sldId id="358" r:id="rId19"/>
    <p:sldId id="359" r:id="rId20"/>
    <p:sldId id="360" r:id="rId21"/>
    <p:sldId id="340" r:id="rId22"/>
    <p:sldId id="341" r:id="rId23"/>
    <p:sldId id="361" r:id="rId24"/>
    <p:sldId id="342" r:id="rId25"/>
    <p:sldId id="34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94" autoAdjust="0"/>
  </p:normalViewPr>
  <p:slideViewPr>
    <p:cSldViewPr snapToGrid="0">
      <p:cViewPr varScale="1">
        <p:scale>
          <a:sx n="48" d="100"/>
          <a:sy n="48" d="100"/>
        </p:scale>
        <p:origin x="67" y="859"/>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2/7/2025</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6071616" y="960120"/>
            <a:ext cx="5221224" cy="3056343"/>
          </a:xfrm>
        </p:spPr>
        <p:txBody>
          <a:bodyPr/>
          <a:lstStyle/>
          <a:p>
            <a:r>
              <a:rPr lang="en-US" dirty="0"/>
              <a:t>BAR-CODE DETECTION AND DECODING</a:t>
            </a: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D23C5-4323-7113-646B-1473EEB063C7}"/>
              </a:ext>
            </a:extLst>
          </p:cNvPr>
          <p:cNvSpPr>
            <a:spLocks noGrp="1"/>
          </p:cNvSpPr>
          <p:nvPr>
            <p:ph type="title"/>
          </p:nvPr>
        </p:nvSpPr>
        <p:spPr/>
        <p:txBody>
          <a:bodyPr/>
          <a:lstStyle/>
          <a:p>
            <a:r>
              <a:rPr lang="en-US" b="1" dirty="0"/>
              <a:t>Step 5 - Binarization Using Adaptive Thresholding</a:t>
            </a:r>
            <a:br>
              <a:rPr lang="en-US" dirty="0"/>
            </a:br>
            <a:endParaRPr lang="en-US" dirty="0"/>
          </a:p>
        </p:txBody>
      </p:sp>
      <p:sp>
        <p:nvSpPr>
          <p:cNvPr id="3" name="Text Placeholder 2">
            <a:extLst>
              <a:ext uri="{FF2B5EF4-FFF2-40B4-BE49-F238E27FC236}">
                <a16:creationId xmlns:a16="http://schemas.microsoft.com/office/drawing/2014/main" id="{C35E288E-D6A3-A211-D56A-673B4B3EDB30}"/>
              </a:ext>
            </a:extLst>
          </p:cNvPr>
          <p:cNvSpPr>
            <a:spLocks noGrp="1"/>
          </p:cNvSpPr>
          <p:nvPr>
            <p:ph type="body" sz="quarter" idx="13"/>
          </p:nvPr>
        </p:nvSpPr>
        <p:spPr/>
        <p:txBody>
          <a:bodyPr/>
          <a:lstStyle/>
          <a:p>
            <a:r>
              <a:rPr lang="en-US" dirty="0"/>
              <a:t>Apply Adaptive Thresholding </a:t>
            </a:r>
            <a:r>
              <a:rPr lang="en-US" dirty="0">
                <a:highlight>
                  <a:srgbClr val="C0C0C0"/>
                </a:highlight>
              </a:rPr>
              <a:t>(cv2.adaptiveThreshold()) </a:t>
            </a:r>
            <a:r>
              <a:rPr lang="en-US" dirty="0"/>
              <a:t>for dynamic segmentation.</a:t>
            </a:r>
          </a:p>
          <a:p>
            <a:pPr marL="0" indent="0">
              <a:buNone/>
            </a:pPr>
            <a:endParaRPr lang="en-US" dirty="0"/>
          </a:p>
        </p:txBody>
      </p:sp>
      <p:sp>
        <p:nvSpPr>
          <p:cNvPr id="4" name="Slide Number Placeholder 3">
            <a:extLst>
              <a:ext uri="{FF2B5EF4-FFF2-40B4-BE49-F238E27FC236}">
                <a16:creationId xmlns:a16="http://schemas.microsoft.com/office/drawing/2014/main" id="{5AFBBD22-AE6D-FDBB-6641-6CBA39EEA761}"/>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6" name="Picture 5">
            <a:extLst>
              <a:ext uri="{FF2B5EF4-FFF2-40B4-BE49-F238E27FC236}">
                <a16:creationId xmlns:a16="http://schemas.microsoft.com/office/drawing/2014/main" id="{A9A9D790-F499-9BB1-4B62-D6D48BB03481}"/>
              </a:ext>
            </a:extLst>
          </p:cNvPr>
          <p:cNvPicPr>
            <a:picLocks noChangeAspect="1"/>
          </p:cNvPicPr>
          <p:nvPr/>
        </p:nvPicPr>
        <p:blipFill>
          <a:blip r:embed="rId2"/>
          <a:stretch>
            <a:fillRect/>
          </a:stretch>
        </p:blipFill>
        <p:spPr>
          <a:xfrm>
            <a:off x="3002280" y="2746248"/>
            <a:ext cx="5915243" cy="3493008"/>
          </a:xfrm>
          <a:prstGeom prst="rect">
            <a:avLst/>
          </a:prstGeom>
        </p:spPr>
      </p:pic>
    </p:spTree>
    <p:extLst>
      <p:ext uri="{BB962C8B-B14F-4D97-AF65-F5344CB8AC3E}">
        <p14:creationId xmlns:p14="http://schemas.microsoft.com/office/powerpoint/2010/main" val="753678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796F6-32B7-CC5C-D365-9455E3C4D890}"/>
              </a:ext>
            </a:extLst>
          </p:cNvPr>
          <p:cNvSpPr>
            <a:spLocks noGrp="1"/>
          </p:cNvSpPr>
          <p:nvPr>
            <p:ph type="title"/>
          </p:nvPr>
        </p:nvSpPr>
        <p:spPr/>
        <p:txBody>
          <a:bodyPr/>
          <a:lstStyle/>
          <a:p>
            <a:r>
              <a:rPr lang="en-US" dirty="0"/>
              <a:t>Step 6 - Morphological Transformations</a:t>
            </a:r>
          </a:p>
        </p:txBody>
      </p:sp>
      <p:sp>
        <p:nvSpPr>
          <p:cNvPr id="3" name="Text Placeholder 2">
            <a:extLst>
              <a:ext uri="{FF2B5EF4-FFF2-40B4-BE49-F238E27FC236}">
                <a16:creationId xmlns:a16="http://schemas.microsoft.com/office/drawing/2014/main" id="{807C4B91-8966-ECDC-589C-4F86FED0D84A}"/>
              </a:ext>
            </a:extLst>
          </p:cNvPr>
          <p:cNvSpPr>
            <a:spLocks noGrp="1"/>
          </p:cNvSpPr>
          <p:nvPr>
            <p:ph type="body" sz="quarter" idx="13"/>
          </p:nvPr>
        </p:nvSpPr>
        <p:spPr/>
        <p:txBody>
          <a:bodyPr/>
          <a:lstStyle/>
          <a:p>
            <a:r>
              <a:rPr lang="en-US" dirty="0"/>
              <a:t>Apply </a:t>
            </a:r>
            <a:r>
              <a:rPr lang="en-US" b="1" dirty="0"/>
              <a:t>Morphological Closing </a:t>
            </a:r>
            <a:r>
              <a:rPr lang="en-US" dirty="0">
                <a:highlight>
                  <a:srgbClr val="C0C0C0"/>
                </a:highlight>
              </a:rPr>
              <a:t>(cv2.morphologyEx()) </a:t>
            </a:r>
            <a:r>
              <a:rPr lang="en-US" dirty="0"/>
              <a:t>to enhance barcode-like structures.</a:t>
            </a:r>
          </a:p>
          <a:p>
            <a:r>
              <a:rPr lang="en-US" dirty="0"/>
              <a:t>Uses a rectangular kernel </a:t>
            </a:r>
            <a:r>
              <a:rPr lang="en-US" dirty="0">
                <a:highlight>
                  <a:srgbClr val="C0C0C0"/>
                </a:highlight>
              </a:rPr>
              <a:t>(cv2.getStructuringElement()).</a:t>
            </a:r>
          </a:p>
          <a:p>
            <a:pPr marL="0" indent="0">
              <a:buNone/>
            </a:pPr>
            <a:endParaRPr lang="en-US" dirty="0">
              <a:highlight>
                <a:srgbClr val="C0C0C0"/>
              </a:highlight>
            </a:endParaRPr>
          </a:p>
        </p:txBody>
      </p:sp>
      <p:sp>
        <p:nvSpPr>
          <p:cNvPr id="4" name="Slide Number Placeholder 3">
            <a:extLst>
              <a:ext uri="{FF2B5EF4-FFF2-40B4-BE49-F238E27FC236}">
                <a16:creationId xmlns:a16="http://schemas.microsoft.com/office/drawing/2014/main" id="{EA7AD6F5-5BDF-ADD6-682C-8EF30B60228D}"/>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6" name="Picture 5">
            <a:extLst>
              <a:ext uri="{FF2B5EF4-FFF2-40B4-BE49-F238E27FC236}">
                <a16:creationId xmlns:a16="http://schemas.microsoft.com/office/drawing/2014/main" id="{0161B97E-FF06-5B90-4800-3AD48EB50DFA}"/>
              </a:ext>
            </a:extLst>
          </p:cNvPr>
          <p:cNvPicPr>
            <a:picLocks noChangeAspect="1"/>
          </p:cNvPicPr>
          <p:nvPr/>
        </p:nvPicPr>
        <p:blipFill>
          <a:blip r:embed="rId2"/>
          <a:stretch>
            <a:fillRect/>
          </a:stretch>
        </p:blipFill>
        <p:spPr>
          <a:xfrm>
            <a:off x="3163119" y="3499495"/>
            <a:ext cx="6411512" cy="2929689"/>
          </a:xfrm>
          <a:prstGeom prst="rect">
            <a:avLst/>
          </a:prstGeom>
        </p:spPr>
      </p:pic>
    </p:spTree>
    <p:extLst>
      <p:ext uri="{BB962C8B-B14F-4D97-AF65-F5344CB8AC3E}">
        <p14:creationId xmlns:p14="http://schemas.microsoft.com/office/powerpoint/2010/main" val="418416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49C2A-47B4-400E-743C-0891D8A6F225}"/>
              </a:ext>
            </a:extLst>
          </p:cNvPr>
          <p:cNvSpPr>
            <a:spLocks noGrp="1"/>
          </p:cNvSpPr>
          <p:nvPr>
            <p:ph type="title"/>
          </p:nvPr>
        </p:nvSpPr>
        <p:spPr/>
        <p:txBody>
          <a:bodyPr/>
          <a:lstStyle/>
          <a:p>
            <a:r>
              <a:rPr lang="en-US" dirty="0"/>
              <a:t>Step 7 - Contour Detection and Selection</a:t>
            </a:r>
          </a:p>
        </p:txBody>
      </p:sp>
      <p:sp>
        <p:nvSpPr>
          <p:cNvPr id="3" name="Text Placeholder 2">
            <a:extLst>
              <a:ext uri="{FF2B5EF4-FFF2-40B4-BE49-F238E27FC236}">
                <a16:creationId xmlns:a16="http://schemas.microsoft.com/office/drawing/2014/main" id="{974C9372-4010-47C1-FF52-5A67C1D71E6E}"/>
              </a:ext>
            </a:extLst>
          </p:cNvPr>
          <p:cNvSpPr>
            <a:spLocks noGrp="1"/>
          </p:cNvSpPr>
          <p:nvPr>
            <p:ph type="body" sz="quarter" idx="13"/>
          </p:nvPr>
        </p:nvSpPr>
        <p:spPr/>
        <p:txBody>
          <a:bodyPr/>
          <a:lstStyle/>
          <a:p>
            <a:r>
              <a:rPr lang="en-US" dirty="0"/>
              <a:t>Identify contours using cv2.findContours().</a:t>
            </a:r>
          </a:p>
          <a:p>
            <a:r>
              <a:rPr lang="en-US" dirty="0"/>
              <a:t>Select the largest contour assuming it represents the barcode.</a:t>
            </a:r>
          </a:p>
          <a:p>
            <a:r>
              <a:rPr lang="en-US" dirty="0"/>
              <a:t>Exit if no significant contour is found.</a:t>
            </a:r>
          </a:p>
          <a:p>
            <a:pPr marL="0" indent="0">
              <a:buNone/>
            </a:pPr>
            <a:endParaRPr lang="en-US" dirty="0"/>
          </a:p>
        </p:txBody>
      </p:sp>
      <p:sp>
        <p:nvSpPr>
          <p:cNvPr id="4" name="Slide Number Placeholder 3">
            <a:extLst>
              <a:ext uri="{FF2B5EF4-FFF2-40B4-BE49-F238E27FC236}">
                <a16:creationId xmlns:a16="http://schemas.microsoft.com/office/drawing/2014/main" id="{02566D1A-716D-A3AA-E370-685406C058EA}"/>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7" name="Picture 6">
            <a:extLst>
              <a:ext uri="{FF2B5EF4-FFF2-40B4-BE49-F238E27FC236}">
                <a16:creationId xmlns:a16="http://schemas.microsoft.com/office/drawing/2014/main" id="{32C5C02D-3495-322E-A369-6B2C6676467E}"/>
              </a:ext>
            </a:extLst>
          </p:cNvPr>
          <p:cNvPicPr>
            <a:picLocks noChangeAspect="1"/>
          </p:cNvPicPr>
          <p:nvPr/>
        </p:nvPicPr>
        <p:blipFill>
          <a:blip r:embed="rId2"/>
          <a:stretch>
            <a:fillRect/>
          </a:stretch>
        </p:blipFill>
        <p:spPr>
          <a:xfrm>
            <a:off x="3769995" y="3429000"/>
            <a:ext cx="5791100" cy="2839573"/>
          </a:xfrm>
          <a:prstGeom prst="rect">
            <a:avLst/>
          </a:prstGeom>
        </p:spPr>
      </p:pic>
    </p:spTree>
    <p:extLst>
      <p:ext uri="{BB962C8B-B14F-4D97-AF65-F5344CB8AC3E}">
        <p14:creationId xmlns:p14="http://schemas.microsoft.com/office/powerpoint/2010/main" val="3434243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9E8DE-6E33-8D1A-A5E6-E7073BB45205}"/>
              </a:ext>
            </a:extLst>
          </p:cNvPr>
          <p:cNvSpPr>
            <a:spLocks noGrp="1"/>
          </p:cNvSpPr>
          <p:nvPr>
            <p:ph type="title"/>
          </p:nvPr>
        </p:nvSpPr>
        <p:spPr/>
        <p:txBody>
          <a:bodyPr/>
          <a:lstStyle/>
          <a:p>
            <a:r>
              <a:rPr lang="en-US" b="1" dirty="0"/>
              <a:t>Step 8 - Contour Approximation</a:t>
            </a:r>
            <a:br>
              <a:rPr lang="en-US" dirty="0"/>
            </a:br>
            <a:endParaRPr lang="en-US" dirty="0"/>
          </a:p>
        </p:txBody>
      </p:sp>
      <p:sp>
        <p:nvSpPr>
          <p:cNvPr id="3" name="Text Placeholder 2">
            <a:extLst>
              <a:ext uri="{FF2B5EF4-FFF2-40B4-BE49-F238E27FC236}">
                <a16:creationId xmlns:a16="http://schemas.microsoft.com/office/drawing/2014/main" id="{208725CB-6AD7-EC35-7DCB-737426E6AAF5}"/>
              </a:ext>
            </a:extLst>
          </p:cNvPr>
          <p:cNvSpPr>
            <a:spLocks noGrp="1"/>
          </p:cNvSpPr>
          <p:nvPr>
            <p:ph type="body" sz="quarter" idx="13"/>
          </p:nvPr>
        </p:nvSpPr>
        <p:spPr/>
        <p:txBody>
          <a:bodyPr/>
          <a:lstStyle/>
          <a:p>
            <a:r>
              <a:rPr lang="en-US" dirty="0"/>
              <a:t>Calculate contour perimeter using </a:t>
            </a:r>
            <a:r>
              <a:rPr lang="en-US" dirty="0">
                <a:highlight>
                  <a:srgbClr val="C0C0C0"/>
                </a:highlight>
              </a:rPr>
              <a:t>cv2.arcLength().</a:t>
            </a:r>
          </a:p>
          <a:p>
            <a:r>
              <a:rPr lang="en-US" dirty="0"/>
              <a:t>Approximate contour shape with cv2.</a:t>
            </a:r>
            <a:r>
              <a:rPr lang="en-US" dirty="0">
                <a:highlight>
                  <a:srgbClr val="C0C0C0"/>
                </a:highlight>
              </a:rPr>
              <a:t>approxPolyDP().</a:t>
            </a:r>
          </a:p>
        </p:txBody>
      </p:sp>
      <p:sp>
        <p:nvSpPr>
          <p:cNvPr id="4" name="Slide Number Placeholder 3">
            <a:extLst>
              <a:ext uri="{FF2B5EF4-FFF2-40B4-BE49-F238E27FC236}">
                <a16:creationId xmlns:a16="http://schemas.microsoft.com/office/drawing/2014/main" id="{C9F06026-C6FD-361E-BD5A-87192D7AF4A6}"/>
              </a:ext>
            </a:extLst>
          </p:cNvPr>
          <p:cNvSpPr>
            <a:spLocks noGrp="1"/>
          </p:cNvSpPr>
          <p:nvPr>
            <p:ph type="sldNum" sz="quarter" idx="12"/>
          </p:nvPr>
        </p:nvSpPr>
        <p:spPr/>
        <p:txBody>
          <a:bodyPr/>
          <a:lstStyle/>
          <a:p>
            <a:fld id="{B5CEABB6-07DC-46E8-9B57-56EC44A396E5}" type="slidenum">
              <a:rPr lang="en-US" smtClean="0"/>
              <a:pPr/>
              <a:t>13</a:t>
            </a:fld>
            <a:endParaRPr lang="en-US" dirty="0"/>
          </a:p>
        </p:txBody>
      </p:sp>
      <p:pic>
        <p:nvPicPr>
          <p:cNvPr id="11" name="Picture 10">
            <a:extLst>
              <a:ext uri="{FF2B5EF4-FFF2-40B4-BE49-F238E27FC236}">
                <a16:creationId xmlns:a16="http://schemas.microsoft.com/office/drawing/2014/main" id="{D80EAFE5-C136-7211-1193-28FB3E8E6866}"/>
              </a:ext>
            </a:extLst>
          </p:cNvPr>
          <p:cNvPicPr>
            <a:picLocks noChangeAspect="1"/>
          </p:cNvPicPr>
          <p:nvPr/>
        </p:nvPicPr>
        <p:blipFill>
          <a:blip r:embed="rId2"/>
          <a:stretch>
            <a:fillRect/>
          </a:stretch>
        </p:blipFill>
        <p:spPr>
          <a:xfrm>
            <a:off x="528760" y="3111131"/>
            <a:ext cx="9100593" cy="3128125"/>
          </a:xfrm>
          <a:prstGeom prst="rect">
            <a:avLst/>
          </a:prstGeom>
        </p:spPr>
      </p:pic>
    </p:spTree>
    <p:extLst>
      <p:ext uri="{BB962C8B-B14F-4D97-AF65-F5344CB8AC3E}">
        <p14:creationId xmlns:p14="http://schemas.microsoft.com/office/powerpoint/2010/main" val="1960436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65B9A-E17E-477D-667A-48A52E19D04E}"/>
              </a:ext>
            </a:extLst>
          </p:cNvPr>
          <p:cNvSpPr>
            <a:spLocks noGrp="1"/>
          </p:cNvSpPr>
          <p:nvPr>
            <p:ph type="title"/>
          </p:nvPr>
        </p:nvSpPr>
        <p:spPr/>
        <p:txBody>
          <a:bodyPr/>
          <a:lstStyle/>
          <a:p>
            <a:r>
              <a:rPr lang="en-US" b="1" dirty="0"/>
              <a:t>Step 9 - Skew Correction</a:t>
            </a:r>
            <a:br>
              <a:rPr lang="en-US" dirty="0"/>
            </a:br>
            <a:endParaRPr lang="en-US" dirty="0"/>
          </a:p>
        </p:txBody>
      </p:sp>
      <p:pic>
        <p:nvPicPr>
          <p:cNvPr id="5" name="Picture 4">
            <a:extLst>
              <a:ext uri="{FF2B5EF4-FFF2-40B4-BE49-F238E27FC236}">
                <a16:creationId xmlns:a16="http://schemas.microsoft.com/office/drawing/2014/main" id="{DA37C595-5F26-B3E6-BCE2-0F510AF4D403}"/>
              </a:ext>
            </a:extLst>
          </p:cNvPr>
          <p:cNvPicPr>
            <a:picLocks noChangeAspect="1"/>
          </p:cNvPicPr>
          <p:nvPr/>
        </p:nvPicPr>
        <p:blipFill>
          <a:blip r:embed="rId2"/>
          <a:stretch>
            <a:fillRect/>
          </a:stretch>
        </p:blipFill>
        <p:spPr>
          <a:xfrm>
            <a:off x="643844" y="3429000"/>
            <a:ext cx="8545876" cy="2770733"/>
          </a:xfrm>
          <a:prstGeom prst="rect">
            <a:avLst/>
          </a:prstGeom>
        </p:spPr>
      </p:pic>
      <p:sp>
        <p:nvSpPr>
          <p:cNvPr id="3" name="Text Placeholder 2">
            <a:extLst>
              <a:ext uri="{FF2B5EF4-FFF2-40B4-BE49-F238E27FC236}">
                <a16:creationId xmlns:a16="http://schemas.microsoft.com/office/drawing/2014/main" id="{52C85458-C9EA-7B3E-C081-EEB722554111}"/>
              </a:ext>
            </a:extLst>
          </p:cNvPr>
          <p:cNvSpPr>
            <a:spLocks noGrp="1"/>
          </p:cNvSpPr>
          <p:nvPr>
            <p:ph type="body" sz="quarter" idx="13"/>
          </p:nvPr>
        </p:nvSpPr>
        <p:spPr/>
        <p:txBody>
          <a:bodyPr/>
          <a:lstStyle/>
          <a:p>
            <a:r>
              <a:rPr lang="en-US" dirty="0"/>
              <a:t>Determine barcode orientation with </a:t>
            </a:r>
            <a:r>
              <a:rPr lang="en-US" b="1" dirty="0">
                <a:highlight>
                  <a:srgbClr val="C0C0C0"/>
                </a:highlight>
              </a:rPr>
              <a:t>cv2.minAreaRect().</a:t>
            </a:r>
            <a:endParaRPr lang="ar-SA" b="1" dirty="0">
              <a:highlight>
                <a:srgbClr val="C0C0C0"/>
              </a:highlight>
            </a:endParaRPr>
          </a:p>
          <a:p>
            <a:r>
              <a:rPr lang="en-US" dirty="0"/>
              <a:t>Apply skew correction using </a:t>
            </a:r>
            <a:r>
              <a:rPr lang="en-US" b="1" dirty="0">
                <a:highlight>
                  <a:srgbClr val="C0C0C0"/>
                </a:highlight>
              </a:rPr>
              <a:t>cv2.getRotationMatrix2D() </a:t>
            </a:r>
            <a:r>
              <a:rPr lang="en-US" dirty="0"/>
              <a:t>and </a:t>
            </a:r>
            <a:r>
              <a:rPr lang="en-US" b="1" dirty="0">
                <a:highlight>
                  <a:srgbClr val="C0C0C0"/>
                </a:highlight>
              </a:rPr>
              <a:t>cv2.warpAffine()</a:t>
            </a:r>
          </a:p>
        </p:txBody>
      </p:sp>
      <p:sp>
        <p:nvSpPr>
          <p:cNvPr id="4" name="Slide Number Placeholder 3">
            <a:extLst>
              <a:ext uri="{FF2B5EF4-FFF2-40B4-BE49-F238E27FC236}">
                <a16:creationId xmlns:a16="http://schemas.microsoft.com/office/drawing/2014/main" id="{6D41AA3B-C1A1-24D5-71BB-7C25E137F3CA}"/>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524642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E2D1F-D198-71C4-AF25-BA2BACC656B9}"/>
              </a:ext>
            </a:extLst>
          </p:cNvPr>
          <p:cNvSpPr>
            <a:spLocks noGrp="1"/>
          </p:cNvSpPr>
          <p:nvPr>
            <p:ph type="title"/>
          </p:nvPr>
        </p:nvSpPr>
        <p:spPr>
          <a:xfrm>
            <a:off x="911352" y="405639"/>
            <a:ext cx="8297380" cy="1326514"/>
          </a:xfrm>
        </p:spPr>
        <p:txBody>
          <a:bodyPr>
            <a:normAutofit fontScale="90000"/>
          </a:bodyPr>
          <a:lstStyle/>
          <a:p>
            <a:r>
              <a:rPr lang="en-US" b="1" dirty="0"/>
              <a:t>Step 10 - Extracting and Cropping the Barcode Region</a:t>
            </a:r>
            <a:br>
              <a:rPr lang="en-US" dirty="0"/>
            </a:br>
            <a:br>
              <a:rPr lang="en-US" dirty="0"/>
            </a:br>
            <a:endParaRPr lang="en-US" dirty="0"/>
          </a:p>
        </p:txBody>
      </p:sp>
      <p:sp>
        <p:nvSpPr>
          <p:cNvPr id="3" name="Text Placeholder 2">
            <a:extLst>
              <a:ext uri="{FF2B5EF4-FFF2-40B4-BE49-F238E27FC236}">
                <a16:creationId xmlns:a16="http://schemas.microsoft.com/office/drawing/2014/main" id="{6109C07E-123B-DB0B-1F74-2EDAC5D5161C}"/>
              </a:ext>
            </a:extLst>
          </p:cNvPr>
          <p:cNvSpPr>
            <a:spLocks noGrp="1"/>
          </p:cNvSpPr>
          <p:nvPr>
            <p:ph type="body" sz="quarter" idx="13"/>
          </p:nvPr>
        </p:nvSpPr>
        <p:spPr>
          <a:xfrm>
            <a:off x="911352" y="1222409"/>
            <a:ext cx="8324089" cy="3493008"/>
          </a:xfrm>
        </p:spPr>
        <p:txBody>
          <a:bodyPr/>
          <a:lstStyle/>
          <a:p>
            <a:r>
              <a:rPr lang="en-US" dirty="0"/>
              <a:t>Perform additional preprocessing (Gaussian blur, thresholding).</a:t>
            </a:r>
            <a:endParaRPr lang="ar-SA" dirty="0"/>
          </a:p>
          <a:p>
            <a:r>
              <a:rPr lang="en-US" dirty="0"/>
              <a:t>Detect contours again for precise barcode location.</a:t>
            </a:r>
            <a:endParaRPr lang="ar-SA" dirty="0"/>
          </a:p>
          <a:p>
            <a:r>
              <a:rPr lang="en-US" dirty="0"/>
              <a:t>Extract barcode using </a:t>
            </a:r>
            <a:r>
              <a:rPr lang="en-US" b="1" dirty="0">
                <a:highlight>
                  <a:srgbClr val="C0C0C0"/>
                </a:highlight>
              </a:rPr>
              <a:t>cv2.boundingRect() </a:t>
            </a:r>
            <a:r>
              <a:rPr lang="en-US" dirty="0"/>
              <a:t>to define region of interest </a:t>
            </a:r>
            <a:r>
              <a:rPr lang="en-US" b="1" dirty="0"/>
              <a:t>(ROI)</a:t>
            </a:r>
          </a:p>
        </p:txBody>
      </p:sp>
      <p:sp>
        <p:nvSpPr>
          <p:cNvPr id="4" name="Slide Number Placeholder 3">
            <a:extLst>
              <a:ext uri="{FF2B5EF4-FFF2-40B4-BE49-F238E27FC236}">
                <a16:creationId xmlns:a16="http://schemas.microsoft.com/office/drawing/2014/main" id="{F0356443-1DD3-7E60-A80D-1995AC4BAE84}"/>
              </a:ext>
            </a:extLst>
          </p:cNvPr>
          <p:cNvSpPr>
            <a:spLocks noGrp="1"/>
          </p:cNvSpPr>
          <p:nvPr>
            <p:ph type="sldNum" sz="quarter" idx="12"/>
          </p:nvPr>
        </p:nvSpPr>
        <p:spPr/>
        <p:txBody>
          <a:bodyPr/>
          <a:lstStyle/>
          <a:p>
            <a:fld id="{B5CEABB6-07DC-46E8-9B57-56EC44A396E5}" type="slidenum">
              <a:rPr lang="en-US" smtClean="0"/>
              <a:pPr/>
              <a:t>15</a:t>
            </a:fld>
            <a:endParaRPr lang="en-US" dirty="0"/>
          </a:p>
        </p:txBody>
      </p:sp>
      <p:pic>
        <p:nvPicPr>
          <p:cNvPr id="6" name="Picture 5">
            <a:extLst>
              <a:ext uri="{FF2B5EF4-FFF2-40B4-BE49-F238E27FC236}">
                <a16:creationId xmlns:a16="http://schemas.microsoft.com/office/drawing/2014/main" id="{D47A16E9-B3F2-BCDA-BE5E-822732908815}"/>
              </a:ext>
            </a:extLst>
          </p:cNvPr>
          <p:cNvPicPr>
            <a:picLocks noChangeAspect="1"/>
          </p:cNvPicPr>
          <p:nvPr/>
        </p:nvPicPr>
        <p:blipFill>
          <a:blip r:embed="rId2"/>
          <a:stretch>
            <a:fillRect/>
          </a:stretch>
        </p:blipFill>
        <p:spPr>
          <a:xfrm>
            <a:off x="911352" y="2968913"/>
            <a:ext cx="8201571" cy="2984834"/>
          </a:xfrm>
          <a:prstGeom prst="rect">
            <a:avLst/>
          </a:prstGeom>
        </p:spPr>
      </p:pic>
    </p:spTree>
    <p:extLst>
      <p:ext uri="{BB962C8B-B14F-4D97-AF65-F5344CB8AC3E}">
        <p14:creationId xmlns:p14="http://schemas.microsoft.com/office/powerpoint/2010/main" val="3805065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AB61-0C21-86C1-32E0-95F4990772D7}"/>
              </a:ext>
            </a:extLst>
          </p:cNvPr>
          <p:cNvSpPr>
            <a:spLocks noGrp="1"/>
          </p:cNvSpPr>
          <p:nvPr>
            <p:ph type="title"/>
          </p:nvPr>
        </p:nvSpPr>
        <p:spPr/>
        <p:txBody>
          <a:bodyPr/>
          <a:lstStyle/>
          <a:p>
            <a:r>
              <a:rPr lang="en-US" b="1" dirty="0"/>
              <a:t>Step 11 - Decoding the Barcode</a:t>
            </a:r>
            <a:br>
              <a:rPr lang="en-US" dirty="0"/>
            </a:br>
            <a:endParaRPr lang="en-US" dirty="0"/>
          </a:p>
        </p:txBody>
      </p:sp>
      <p:sp>
        <p:nvSpPr>
          <p:cNvPr id="3" name="Text Placeholder 2">
            <a:extLst>
              <a:ext uri="{FF2B5EF4-FFF2-40B4-BE49-F238E27FC236}">
                <a16:creationId xmlns:a16="http://schemas.microsoft.com/office/drawing/2014/main" id="{6E9D394D-09EC-4FE6-19AF-E043F4A224A6}"/>
              </a:ext>
            </a:extLst>
          </p:cNvPr>
          <p:cNvSpPr>
            <a:spLocks noGrp="1"/>
          </p:cNvSpPr>
          <p:nvPr>
            <p:ph type="body" sz="quarter" idx="13"/>
          </p:nvPr>
        </p:nvSpPr>
        <p:spPr/>
        <p:txBody>
          <a:bodyPr/>
          <a:lstStyle/>
          <a:p>
            <a:r>
              <a:rPr lang="en-US" dirty="0"/>
              <a:t>Pass ROI to </a:t>
            </a:r>
            <a:r>
              <a:rPr lang="en-US" b="1" dirty="0" err="1">
                <a:highlight>
                  <a:srgbClr val="C0C0C0"/>
                </a:highlight>
              </a:rPr>
              <a:t>pyzbar.decode</a:t>
            </a:r>
            <a:r>
              <a:rPr lang="en-US" b="1" dirty="0">
                <a:highlight>
                  <a:srgbClr val="C0C0C0"/>
                </a:highlight>
              </a:rPr>
              <a:t>()</a:t>
            </a:r>
            <a:r>
              <a:rPr lang="en-US" dirty="0"/>
              <a:t> for barcode extraction.</a:t>
            </a:r>
            <a:endParaRPr lang="ar-SA" dirty="0"/>
          </a:p>
          <a:p>
            <a:r>
              <a:rPr lang="en-US" dirty="0"/>
              <a:t>Display barcode type, data, and bounding box.</a:t>
            </a:r>
            <a:endParaRPr lang="ar-SA" dirty="0"/>
          </a:p>
          <a:p>
            <a:r>
              <a:rPr lang="en-US" dirty="0"/>
              <a:t>Highlight detected barcode using </a:t>
            </a:r>
            <a:r>
              <a:rPr lang="en-US" b="1" dirty="0">
                <a:highlight>
                  <a:srgbClr val="C0C0C0"/>
                </a:highlight>
              </a:rPr>
              <a:t>cv2.rectangle().</a:t>
            </a:r>
          </a:p>
        </p:txBody>
      </p:sp>
      <p:sp>
        <p:nvSpPr>
          <p:cNvPr id="4" name="Slide Number Placeholder 3">
            <a:extLst>
              <a:ext uri="{FF2B5EF4-FFF2-40B4-BE49-F238E27FC236}">
                <a16:creationId xmlns:a16="http://schemas.microsoft.com/office/drawing/2014/main" id="{6496983D-744A-9A80-870C-BF9D49D5BB5D}"/>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2442426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7402C-5B5E-CC07-37E2-6481A368BF00}"/>
              </a:ext>
            </a:extLst>
          </p:cNvPr>
          <p:cNvSpPr>
            <a:spLocks noGrp="1"/>
          </p:cNvSpPr>
          <p:nvPr>
            <p:ph type="title"/>
          </p:nvPr>
        </p:nvSpPr>
        <p:spPr/>
        <p:txBody>
          <a:bodyPr/>
          <a:lstStyle/>
          <a:p>
            <a:r>
              <a:rPr lang="en-US" b="1" dirty="0"/>
              <a:t>Summary of Functionality</a:t>
            </a:r>
            <a:br>
              <a:rPr lang="en-US" dirty="0"/>
            </a:br>
            <a:endParaRPr lang="en-US" dirty="0"/>
          </a:p>
        </p:txBody>
      </p:sp>
      <p:sp>
        <p:nvSpPr>
          <p:cNvPr id="3" name="Text Placeholder 2">
            <a:extLst>
              <a:ext uri="{FF2B5EF4-FFF2-40B4-BE49-F238E27FC236}">
                <a16:creationId xmlns:a16="http://schemas.microsoft.com/office/drawing/2014/main" id="{314D973F-B119-F7E7-FD07-B540DFE8FF59}"/>
              </a:ext>
            </a:extLst>
          </p:cNvPr>
          <p:cNvSpPr>
            <a:spLocks noGrp="1"/>
          </p:cNvSpPr>
          <p:nvPr>
            <p:ph type="body" sz="quarter" idx="13"/>
          </p:nvPr>
        </p:nvSpPr>
        <p:spPr/>
        <p:txBody>
          <a:bodyPr/>
          <a:lstStyle/>
          <a:p>
            <a:pPr>
              <a:buFont typeface="Arial" panose="020B0604020202020204" pitchFamily="34" charset="0"/>
              <a:buChar char="•"/>
            </a:pPr>
            <a:r>
              <a:rPr lang="en-US" dirty="0"/>
              <a:t>Image processing includes grayscale conversion, contrast enhancement, and noise reduction.</a:t>
            </a:r>
          </a:p>
          <a:p>
            <a:pPr>
              <a:buFont typeface="Arial" panose="020B0604020202020204" pitchFamily="34" charset="0"/>
              <a:buChar char="•"/>
            </a:pPr>
            <a:r>
              <a:rPr lang="en-US" dirty="0"/>
              <a:t>Barcode detection uses morphological operations and contour analysis.</a:t>
            </a:r>
          </a:p>
          <a:p>
            <a:pPr>
              <a:buFont typeface="Arial" panose="020B0604020202020204" pitchFamily="34" charset="0"/>
              <a:buChar char="•"/>
            </a:pPr>
            <a:r>
              <a:rPr lang="en-US" dirty="0"/>
              <a:t>Skew correction and cropping enhance detection accuracy.</a:t>
            </a:r>
          </a:p>
          <a:p>
            <a:pPr>
              <a:buFont typeface="Arial" panose="020B0604020202020204" pitchFamily="34" charset="0"/>
              <a:buChar char="•"/>
            </a:pPr>
            <a:r>
              <a:rPr lang="en-US" dirty="0"/>
              <a:t>Barcode data is successfully extracted and displayed.</a:t>
            </a:r>
          </a:p>
          <a:p>
            <a:endParaRPr lang="en-US" dirty="0"/>
          </a:p>
        </p:txBody>
      </p:sp>
      <p:sp>
        <p:nvSpPr>
          <p:cNvPr id="4" name="Slide Number Placeholder 3">
            <a:extLst>
              <a:ext uri="{FF2B5EF4-FFF2-40B4-BE49-F238E27FC236}">
                <a16:creationId xmlns:a16="http://schemas.microsoft.com/office/drawing/2014/main" id="{FE645CC8-485F-B341-1124-79174DEDFA63}"/>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3451327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dirty="0"/>
              <a:t>Applications</a:t>
            </a:r>
            <a:endParaRPr lang="en-ZA" dirty="0"/>
          </a:p>
        </p:txBody>
      </p:sp>
    </p:spTree>
    <p:extLst>
      <p:ext uri="{BB962C8B-B14F-4D97-AF65-F5344CB8AC3E}">
        <p14:creationId xmlns:p14="http://schemas.microsoft.com/office/powerpoint/2010/main" val="4043390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lstStyle/>
          <a:p>
            <a:r>
              <a:rPr lang="en-US" dirty="0"/>
              <a:t>Applications</a:t>
            </a:r>
            <a:endParaRPr lang="en-ZA" dirty="0"/>
          </a:p>
        </p:txBody>
      </p:sp>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893762" y="2073275"/>
            <a:ext cx="7913353" cy="3687763"/>
          </a:xfrm>
        </p:spPr>
        <p:txBody>
          <a:bodyPr/>
          <a:lstStyle/>
          <a:p>
            <a:pPr marL="342900" indent="-342900">
              <a:buFont typeface="Arial" panose="020B0604020202020204" pitchFamily="34" charset="0"/>
              <a:buChar char="•"/>
            </a:pPr>
            <a:r>
              <a:rPr lang="en-US" b="1" dirty="0"/>
              <a:t>Inventory Management</a:t>
            </a:r>
            <a:r>
              <a:rPr lang="en-US" dirty="0"/>
              <a:t>: Automates stock tracking.</a:t>
            </a:r>
          </a:p>
          <a:p>
            <a:pPr marL="342900" indent="-342900">
              <a:buFont typeface="Arial" panose="020B0604020202020204" pitchFamily="34" charset="0"/>
              <a:buChar char="•"/>
            </a:pPr>
            <a:r>
              <a:rPr lang="en-US" b="1" dirty="0"/>
              <a:t>Product Tracking</a:t>
            </a:r>
            <a:r>
              <a:rPr lang="en-US" dirty="0"/>
              <a:t>: Efficient barcode scanning in logistics.</a:t>
            </a:r>
          </a:p>
          <a:p>
            <a:pPr marL="342900" indent="-342900">
              <a:buFont typeface="Arial" panose="020B0604020202020204" pitchFamily="34" charset="0"/>
              <a:buChar char="•"/>
            </a:pPr>
            <a:r>
              <a:rPr lang="en-US" b="1" dirty="0"/>
              <a:t>Automated Data Entry</a:t>
            </a:r>
            <a:r>
              <a:rPr lang="en-US" dirty="0"/>
              <a:t>: Enhances accuracy in data processing.</a:t>
            </a:r>
          </a:p>
          <a:p>
            <a:endParaRPr lang="en-US" dirty="0"/>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1041471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Agenda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3493008"/>
          </a:xfrm>
        </p:spPr>
        <p:txBody>
          <a:bodyPr/>
          <a:lstStyle/>
          <a:p>
            <a:r>
              <a:rPr lang="en-US" dirty="0"/>
              <a:t>Introduction</a:t>
            </a:r>
          </a:p>
          <a:p>
            <a:r>
              <a:rPr lang="en-US" dirty="0"/>
              <a:t>Methodology Overview</a:t>
            </a:r>
          </a:p>
          <a:p>
            <a:r>
              <a:rPr lang="en-US" dirty="0"/>
              <a:t>Step-by-Step Process</a:t>
            </a:r>
          </a:p>
          <a:p>
            <a:r>
              <a:rPr lang="en-US" dirty="0"/>
              <a:t>Applications</a:t>
            </a:r>
          </a:p>
          <a:p>
            <a:r>
              <a:rPr lang="en-US" dirty="0"/>
              <a:t>Conclusion</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4A961-687E-DBD2-4400-A1DADF42B645}"/>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3197094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CA8C54-30A3-3553-626E-52909A83C86B}"/>
              </a:ext>
            </a:extLst>
          </p:cNvPr>
          <p:cNvSpPr>
            <a:spLocks noGrp="1"/>
          </p:cNvSpPr>
          <p:nvPr>
            <p:ph type="title"/>
          </p:nvPr>
        </p:nvSpPr>
        <p:spPr>
          <a:xfrm>
            <a:off x="893064" y="72518"/>
            <a:ext cx="10405174" cy="1326514"/>
          </a:xfrm>
        </p:spPr>
        <p:txBody>
          <a:bodyPr/>
          <a:lstStyle/>
          <a:p>
            <a:r>
              <a:rPr kumimoji="0" lang="en-US" sz="4000" b="1" i="0" u="none" strike="noStrike" kern="1200" cap="all" spc="0" normalizeH="0" baseline="0" noProof="0" dirty="0">
                <a:ln>
                  <a:noFill/>
                </a:ln>
                <a:solidFill>
                  <a:prstClr val="black"/>
                </a:solidFill>
                <a:effectLst/>
                <a:uLnTx/>
                <a:uFillTx/>
                <a:latin typeface="Posterama"/>
                <a:ea typeface="+mj-ea"/>
                <a:cs typeface="+mj-cs"/>
              </a:rPr>
              <a:t>Conclusion</a:t>
            </a:r>
            <a:endParaRPr lang="en-ZA" dirty="0"/>
          </a:p>
        </p:txBody>
      </p:sp>
      <p:sp>
        <p:nvSpPr>
          <p:cNvPr id="9" name="Content Placeholder 8">
            <a:extLst>
              <a:ext uri="{FF2B5EF4-FFF2-40B4-BE49-F238E27FC236}">
                <a16:creationId xmlns:a16="http://schemas.microsoft.com/office/drawing/2014/main" id="{57454D1F-D2CD-3356-639E-75B37DE30F1F}"/>
              </a:ext>
            </a:extLst>
          </p:cNvPr>
          <p:cNvSpPr>
            <a:spLocks noGrp="1"/>
          </p:cNvSpPr>
          <p:nvPr>
            <p:ph sz="quarter" idx="14"/>
          </p:nvPr>
        </p:nvSpPr>
        <p:spPr>
          <a:xfrm>
            <a:off x="2054190" y="1978945"/>
            <a:ext cx="7466327" cy="3687763"/>
          </a:xfrm>
        </p:spPr>
        <p:txBody>
          <a:bodyPr/>
          <a:lstStyle/>
          <a:p>
            <a:pPr marL="342900" indent="-342900">
              <a:buFont typeface="Arial" panose="020B0604020202020204" pitchFamily="34" charset="0"/>
              <a:buChar char="•"/>
            </a:pPr>
            <a:r>
              <a:rPr lang="en-US" dirty="0"/>
              <a:t>The presented methodology ensures reliable barcode detection and decoding.</a:t>
            </a:r>
          </a:p>
          <a:p>
            <a:pPr marL="342900" indent="-342900">
              <a:buFont typeface="Arial" panose="020B0604020202020204" pitchFamily="34" charset="0"/>
              <a:buChar char="•"/>
            </a:pPr>
            <a:r>
              <a:rPr lang="en-US" dirty="0"/>
              <a:t>Python-based processing makes it adaptable to various applications.</a:t>
            </a:r>
          </a:p>
          <a:p>
            <a:pPr marL="342900" indent="-342900">
              <a:buFont typeface="Arial" panose="020B0604020202020204" pitchFamily="34" charset="0"/>
              <a:buChar char="•"/>
            </a:pPr>
            <a:r>
              <a:rPr lang="en-US" dirty="0"/>
              <a:t>Future enhancements could include real-time barcode detection and multi-format support.</a:t>
            </a:r>
          </a:p>
        </p:txBody>
      </p:sp>
      <p:sp>
        <p:nvSpPr>
          <p:cNvPr id="3" name="Slide Number Placeholder 2">
            <a:extLst>
              <a:ext uri="{FF2B5EF4-FFF2-40B4-BE49-F238E27FC236}">
                <a16:creationId xmlns:a16="http://schemas.microsoft.com/office/drawing/2014/main" id="{B02207A1-A505-3185-A282-927E9F6F0E6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812209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
        <p:nvSpPr>
          <p:cNvPr id="3" name="Text Placeholder 2">
            <a:extLst>
              <a:ext uri="{FF2B5EF4-FFF2-40B4-BE49-F238E27FC236}">
                <a16:creationId xmlns:a16="http://schemas.microsoft.com/office/drawing/2014/main" id="{1EC6DB3D-3AE2-9478-3245-FE2F98B96EC7}"/>
              </a:ext>
            </a:extLst>
          </p:cNvPr>
          <p:cNvSpPr>
            <a:spLocks noGrp="1"/>
          </p:cNvSpPr>
          <p:nvPr>
            <p:ph type="body" sz="quarter" idx="13"/>
          </p:nvPr>
        </p:nvSpPr>
        <p:spPr>
          <a:xfrm>
            <a:off x="911353" y="4006024"/>
            <a:ext cx="5794248" cy="2346960"/>
          </a:xfrm>
        </p:spPr>
        <p:txBody>
          <a:bodyPr/>
          <a:lstStyle/>
          <a:p>
            <a:r>
              <a:rPr lang="en-US" dirty="0"/>
              <a:t>aosrof@smail.ucas.edu.ps</a:t>
            </a:r>
          </a:p>
        </p:txBody>
      </p:sp>
    </p:spTree>
    <p:extLst>
      <p:ext uri="{BB962C8B-B14F-4D97-AF65-F5344CB8AC3E}">
        <p14:creationId xmlns:p14="http://schemas.microsoft.com/office/powerpoint/2010/main" val="349306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629493" y="0"/>
            <a:ext cx="5864352" cy="1186153"/>
          </a:xfrm>
        </p:spPr>
        <p:txBody>
          <a:bodyPr/>
          <a:lstStyle/>
          <a:p>
            <a:r>
              <a:rPr lang="en-US" dirty="0"/>
              <a:t>Introduction</a:t>
            </a:r>
          </a:p>
        </p:txBody>
      </p:sp>
      <p:sp>
        <p:nvSpPr>
          <p:cNvPr id="7" name="TextBox 6">
            <a:extLst>
              <a:ext uri="{FF2B5EF4-FFF2-40B4-BE49-F238E27FC236}">
                <a16:creationId xmlns:a16="http://schemas.microsoft.com/office/drawing/2014/main" id="{397CA2BA-87FB-B0EB-2228-8192A0E0A57C}"/>
              </a:ext>
            </a:extLst>
          </p:cNvPr>
          <p:cNvSpPr txBox="1"/>
          <p:nvPr/>
        </p:nvSpPr>
        <p:spPr>
          <a:xfrm>
            <a:off x="629493" y="1363579"/>
            <a:ext cx="5466507" cy="3046988"/>
          </a:xfrm>
          <a:prstGeom prst="rect">
            <a:avLst/>
          </a:prstGeom>
          <a:noFill/>
        </p:spPr>
        <p:txBody>
          <a:bodyPr wrap="square" rtlCol="0">
            <a:spAutoFit/>
          </a:bodyPr>
          <a:lstStyle/>
          <a:p>
            <a:r>
              <a:rPr lang="en-US" sz="2400" dirty="0"/>
              <a:t>This project’s main goal is to use computer vision and image processing techniques to identify and decode barcodes from photographs. The procedure for processing, improving, and extracting barcode information from an input image is described in this study</a:t>
            </a:r>
          </a:p>
        </p:txBody>
      </p:sp>
    </p:spTree>
    <p:extLst>
      <p:ext uri="{BB962C8B-B14F-4D97-AF65-F5344CB8AC3E}">
        <p14:creationId xmlns:p14="http://schemas.microsoft.com/office/powerpoint/2010/main" val="37869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3582E-EB70-6C5C-0F6B-6C9FBCE55F6F}"/>
              </a:ext>
            </a:extLst>
          </p:cNvPr>
          <p:cNvSpPr>
            <a:spLocks noGrp="1"/>
          </p:cNvSpPr>
          <p:nvPr>
            <p:ph type="title"/>
          </p:nvPr>
        </p:nvSpPr>
        <p:spPr>
          <a:xfrm>
            <a:off x="645534" y="0"/>
            <a:ext cx="5864352" cy="1523037"/>
          </a:xfrm>
        </p:spPr>
        <p:txBody>
          <a:bodyPr/>
          <a:lstStyle/>
          <a:p>
            <a:r>
              <a:rPr lang="en-US" dirty="0"/>
              <a:t>Methodology Overview</a:t>
            </a:r>
          </a:p>
        </p:txBody>
      </p:sp>
      <p:sp>
        <p:nvSpPr>
          <p:cNvPr id="4" name="TextBox 3">
            <a:extLst>
              <a:ext uri="{FF2B5EF4-FFF2-40B4-BE49-F238E27FC236}">
                <a16:creationId xmlns:a16="http://schemas.microsoft.com/office/drawing/2014/main" id="{68A731D9-1D5F-244D-1F11-0C40A033D051}"/>
              </a:ext>
            </a:extLst>
          </p:cNvPr>
          <p:cNvSpPr txBox="1"/>
          <p:nvPr/>
        </p:nvSpPr>
        <p:spPr>
          <a:xfrm>
            <a:off x="786063" y="1844842"/>
            <a:ext cx="5037221" cy="3785652"/>
          </a:xfrm>
          <a:prstGeom prst="rect">
            <a:avLst/>
          </a:prstGeom>
          <a:noFill/>
        </p:spPr>
        <p:txBody>
          <a:bodyPr wrap="square" rtlCol="0">
            <a:spAutoFit/>
          </a:bodyPr>
          <a:lstStyle/>
          <a:p>
            <a:r>
              <a:rPr lang="en-US" sz="2400" dirty="0"/>
              <a:t>Structured image processing techniques are used in the detection and decoding process.</a:t>
            </a:r>
          </a:p>
          <a:p>
            <a:endParaRPr lang="en-US" sz="2400" dirty="0"/>
          </a:p>
          <a:p>
            <a:r>
              <a:rPr lang="en-US" sz="2400" dirty="0"/>
              <a:t>Even in complicated photos, steps provide resilience.</a:t>
            </a:r>
          </a:p>
          <a:p>
            <a:endParaRPr lang="en-US" sz="2400" dirty="0"/>
          </a:p>
          <a:p>
            <a:r>
              <a:rPr lang="en-US" sz="2400" dirty="0"/>
              <a:t>Preprocessing, augmentation, edge identification, and decoding of images are important elements</a:t>
            </a:r>
            <a:r>
              <a:rPr lang="en-US" dirty="0"/>
              <a:t>.</a:t>
            </a:r>
          </a:p>
        </p:txBody>
      </p:sp>
    </p:spTree>
    <p:extLst>
      <p:ext uri="{BB962C8B-B14F-4D97-AF65-F5344CB8AC3E}">
        <p14:creationId xmlns:p14="http://schemas.microsoft.com/office/powerpoint/2010/main" val="1649836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61E60-B6F6-D633-C8BA-AF7DBA0BA547}"/>
              </a:ext>
            </a:extLst>
          </p:cNvPr>
          <p:cNvSpPr>
            <a:spLocks noGrp="1"/>
          </p:cNvSpPr>
          <p:nvPr>
            <p:ph type="title"/>
          </p:nvPr>
        </p:nvSpPr>
        <p:spPr/>
        <p:txBody>
          <a:bodyPr/>
          <a:lstStyle/>
          <a:p>
            <a:r>
              <a:rPr lang="en-US" dirty="0"/>
              <a:t>Step-by-Step Process</a:t>
            </a:r>
          </a:p>
        </p:txBody>
      </p:sp>
    </p:spTree>
    <p:extLst>
      <p:ext uri="{BB962C8B-B14F-4D97-AF65-F5344CB8AC3E}">
        <p14:creationId xmlns:p14="http://schemas.microsoft.com/office/powerpoint/2010/main" val="3789567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b="1" dirty="0"/>
              <a:t>Step 1 - Importing Required Libraries</a:t>
            </a:r>
            <a:endParaRPr lang="en-US"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8324089" cy="3493008"/>
          </a:xfrm>
        </p:spPr>
        <p:txBody>
          <a:bodyPr/>
          <a:lstStyle/>
          <a:p>
            <a:r>
              <a:rPr lang="en-US" b="1" dirty="0"/>
              <a:t>cv2 (OpenCV): </a:t>
            </a:r>
            <a:r>
              <a:rPr lang="en-US" dirty="0"/>
              <a:t>Image manipulation and feature extraction.</a:t>
            </a:r>
          </a:p>
          <a:p>
            <a:r>
              <a:rPr lang="en-US" b="1" dirty="0"/>
              <a:t>NumPy:</a:t>
            </a:r>
            <a:r>
              <a:rPr lang="en-US" dirty="0"/>
              <a:t> Numerical computing.</a:t>
            </a:r>
          </a:p>
          <a:p>
            <a:r>
              <a:rPr lang="en-US" b="1" dirty="0"/>
              <a:t>matplotlib.pyplot:</a:t>
            </a:r>
            <a:r>
              <a:rPr lang="en-US" dirty="0"/>
              <a:t> Visualization of processing steps</a:t>
            </a:r>
          </a:p>
          <a:p>
            <a:r>
              <a:rPr lang="en-US" b="1" dirty="0"/>
              <a:t>pyzbar.pyzbar:</a:t>
            </a:r>
            <a:r>
              <a:rPr lang="en-US" dirty="0"/>
              <a:t> Specialized library for barcode decoding.</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a:t>
            </a:fld>
            <a:endParaRPr lang="en-US" dirty="0"/>
          </a:p>
        </p:txBody>
      </p:sp>
      <p:pic>
        <p:nvPicPr>
          <p:cNvPr id="10" name="Picture 9">
            <a:extLst>
              <a:ext uri="{FF2B5EF4-FFF2-40B4-BE49-F238E27FC236}">
                <a16:creationId xmlns:a16="http://schemas.microsoft.com/office/drawing/2014/main" id="{0C0ABE84-47BA-2410-D50E-A9DD4A3339A9}"/>
              </a:ext>
            </a:extLst>
          </p:cNvPr>
          <p:cNvPicPr>
            <a:picLocks noChangeAspect="1"/>
          </p:cNvPicPr>
          <p:nvPr/>
        </p:nvPicPr>
        <p:blipFill>
          <a:blip r:embed="rId2"/>
          <a:stretch>
            <a:fillRect/>
          </a:stretch>
        </p:blipFill>
        <p:spPr>
          <a:xfrm>
            <a:off x="1271535" y="3944017"/>
            <a:ext cx="4619730" cy="2485167"/>
          </a:xfrm>
          <a:prstGeom prst="rect">
            <a:avLst/>
          </a:prstGeom>
        </p:spPr>
      </p:pic>
    </p:spTree>
    <p:extLst>
      <p:ext uri="{BB962C8B-B14F-4D97-AF65-F5344CB8AC3E}">
        <p14:creationId xmlns:p14="http://schemas.microsoft.com/office/powerpoint/2010/main" val="2099008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B4717-C1AB-D536-3CDE-676FD26CE0E0}"/>
              </a:ext>
            </a:extLst>
          </p:cNvPr>
          <p:cNvSpPr>
            <a:spLocks noGrp="1"/>
          </p:cNvSpPr>
          <p:nvPr>
            <p:ph type="title"/>
          </p:nvPr>
        </p:nvSpPr>
        <p:spPr/>
        <p:txBody>
          <a:bodyPr/>
          <a:lstStyle/>
          <a:p>
            <a:r>
              <a:rPr lang="en-US" b="1" dirty="0"/>
              <a:t>Step 2 - Preprocessing the Image</a:t>
            </a:r>
            <a:br>
              <a:rPr lang="en-US" dirty="0"/>
            </a:br>
            <a:endParaRPr lang="en-US" dirty="0"/>
          </a:p>
        </p:txBody>
      </p:sp>
      <p:sp>
        <p:nvSpPr>
          <p:cNvPr id="3" name="Text Placeholder 2">
            <a:extLst>
              <a:ext uri="{FF2B5EF4-FFF2-40B4-BE49-F238E27FC236}">
                <a16:creationId xmlns:a16="http://schemas.microsoft.com/office/drawing/2014/main" id="{288018DF-9C46-12B0-9494-F5D9518449A3}"/>
              </a:ext>
            </a:extLst>
          </p:cNvPr>
          <p:cNvSpPr>
            <a:spLocks noGrp="1"/>
          </p:cNvSpPr>
          <p:nvPr>
            <p:ph type="body" sz="quarter" idx="13"/>
          </p:nvPr>
        </p:nvSpPr>
        <p:spPr/>
        <p:txBody>
          <a:bodyPr/>
          <a:lstStyle/>
          <a:p>
            <a:r>
              <a:rPr lang="en-US" dirty="0"/>
              <a:t>Load image using </a:t>
            </a:r>
            <a:r>
              <a:rPr lang="en-US" dirty="0">
                <a:highlight>
                  <a:srgbClr val="C0C0C0"/>
                </a:highlight>
              </a:rPr>
              <a:t>cv2.imread(). </a:t>
            </a:r>
            <a:r>
              <a:rPr lang="en-US" dirty="0"/>
              <a:t>Raise error if unreadable.</a:t>
            </a:r>
          </a:p>
          <a:p>
            <a:r>
              <a:rPr lang="en-US" dirty="0"/>
              <a:t>Convert to grayscale using </a:t>
            </a:r>
            <a:r>
              <a:rPr lang="en-US" dirty="0">
                <a:highlight>
                  <a:srgbClr val="C0C0C0"/>
                </a:highlight>
              </a:rPr>
              <a:t>cv2.cvtColor(). </a:t>
            </a:r>
            <a:r>
              <a:rPr lang="en-US" dirty="0"/>
              <a:t>Simplifies processing.</a:t>
            </a:r>
          </a:p>
        </p:txBody>
      </p:sp>
      <p:sp>
        <p:nvSpPr>
          <p:cNvPr id="4" name="Slide Number Placeholder 3">
            <a:extLst>
              <a:ext uri="{FF2B5EF4-FFF2-40B4-BE49-F238E27FC236}">
                <a16:creationId xmlns:a16="http://schemas.microsoft.com/office/drawing/2014/main" id="{5F406370-BD0C-24C1-0A49-F84652A012BB}"/>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9" name="Picture 8">
            <a:extLst>
              <a:ext uri="{FF2B5EF4-FFF2-40B4-BE49-F238E27FC236}">
                <a16:creationId xmlns:a16="http://schemas.microsoft.com/office/drawing/2014/main" id="{0BA3727E-94D4-8596-656C-C08B648B50C0}"/>
              </a:ext>
            </a:extLst>
          </p:cNvPr>
          <p:cNvPicPr>
            <a:picLocks noChangeAspect="1"/>
          </p:cNvPicPr>
          <p:nvPr/>
        </p:nvPicPr>
        <p:blipFill>
          <a:blip r:embed="rId2"/>
          <a:stretch>
            <a:fillRect/>
          </a:stretch>
        </p:blipFill>
        <p:spPr>
          <a:xfrm>
            <a:off x="1841794" y="3036043"/>
            <a:ext cx="5746122" cy="3393141"/>
          </a:xfrm>
          <a:prstGeom prst="rect">
            <a:avLst/>
          </a:prstGeom>
        </p:spPr>
      </p:pic>
    </p:spTree>
    <p:extLst>
      <p:ext uri="{BB962C8B-B14F-4D97-AF65-F5344CB8AC3E}">
        <p14:creationId xmlns:p14="http://schemas.microsoft.com/office/powerpoint/2010/main" val="1601431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B6652-E3BE-98A8-3F63-AB43AC1F9AD5}"/>
              </a:ext>
            </a:extLst>
          </p:cNvPr>
          <p:cNvSpPr>
            <a:spLocks noGrp="1"/>
          </p:cNvSpPr>
          <p:nvPr>
            <p:ph type="title"/>
          </p:nvPr>
        </p:nvSpPr>
        <p:spPr/>
        <p:txBody>
          <a:bodyPr/>
          <a:lstStyle/>
          <a:p>
            <a:r>
              <a:rPr lang="en-US" dirty="0"/>
              <a:t>Step 3 - Enhancing Barcode Visibility</a:t>
            </a:r>
          </a:p>
        </p:txBody>
      </p:sp>
      <p:sp>
        <p:nvSpPr>
          <p:cNvPr id="3" name="Text Placeholder 2">
            <a:extLst>
              <a:ext uri="{FF2B5EF4-FFF2-40B4-BE49-F238E27FC236}">
                <a16:creationId xmlns:a16="http://schemas.microsoft.com/office/drawing/2014/main" id="{D008AD23-7A1B-9C88-55CB-D53F62A125FD}"/>
              </a:ext>
            </a:extLst>
          </p:cNvPr>
          <p:cNvSpPr>
            <a:spLocks noGrp="1"/>
          </p:cNvSpPr>
          <p:nvPr>
            <p:ph type="body" sz="quarter" idx="13"/>
          </p:nvPr>
        </p:nvSpPr>
        <p:spPr/>
        <p:txBody>
          <a:bodyPr/>
          <a:lstStyle/>
          <a:p>
            <a:r>
              <a:rPr lang="en-US" dirty="0"/>
              <a:t>Apply </a:t>
            </a:r>
            <a:r>
              <a:rPr lang="en-US" b="1" dirty="0"/>
              <a:t>Histogram Equalization </a:t>
            </a:r>
            <a:r>
              <a:rPr lang="en-US" dirty="0">
                <a:highlight>
                  <a:srgbClr val="C0C0C0"/>
                </a:highlight>
              </a:rPr>
              <a:t>(cv2.equalizeHist()) </a:t>
            </a:r>
            <a:r>
              <a:rPr lang="en-US" dirty="0"/>
              <a:t>to enhance contrast.</a:t>
            </a:r>
          </a:p>
          <a:p>
            <a:r>
              <a:rPr lang="en-US" dirty="0"/>
              <a:t>Use </a:t>
            </a:r>
            <a:r>
              <a:rPr lang="en-US" b="1" dirty="0"/>
              <a:t>Gaussian Blur</a:t>
            </a:r>
            <a:r>
              <a:rPr lang="en-US" dirty="0"/>
              <a:t> </a:t>
            </a:r>
            <a:r>
              <a:rPr lang="en-US" dirty="0">
                <a:highlight>
                  <a:srgbClr val="C0C0C0"/>
                </a:highlight>
              </a:rPr>
              <a:t>(cv2.GaussianBlur()) </a:t>
            </a:r>
            <a:r>
              <a:rPr lang="en-US" dirty="0"/>
              <a:t>to reduce noise while preserving barcode structures.</a:t>
            </a:r>
          </a:p>
          <a:p>
            <a:pPr marL="0" indent="0">
              <a:buNone/>
            </a:pPr>
            <a:endParaRPr lang="en-US" dirty="0"/>
          </a:p>
        </p:txBody>
      </p:sp>
      <p:sp>
        <p:nvSpPr>
          <p:cNvPr id="4" name="Slide Number Placeholder 3">
            <a:extLst>
              <a:ext uri="{FF2B5EF4-FFF2-40B4-BE49-F238E27FC236}">
                <a16:creationId xmlns:a16="http://schemas.microsoft.com/office/drawing/2014/main" id="{3F2A8A8C-2F5D-6E5C-6A37-BD8FEC747ADA}"/>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6" name="Picture 5">
            <a:extLst>
              <a:ext uri="{FF2B5EF4-FFF2-40B4-BE49-F238E27FC236}">
                <a16:creationId xmlns:a16="http://schemas.microsoft.com/office/drawing/2014/main" id="{330EC733-B282-4265-DF91-18D0D03C9353}"/>
              </a:ext>
            </a:extLst>
          </p:cNvPr>
          <p:cNvPicPr>
            <a:picLocks noChangeAspect="1"/>
          </p:cNvPicPr>
          <p:nvPr/>
        </p:nvPicPr>
        <p:blipFill>
          <a:blip r:embed="rId2"/>
          <a:stretch>
            <a:fillRect/>
          </a:stretch>
        </p:blipFill>
        <p:spPr>
          <a:xfrm>
            <a:off x="1246364" y="3819144"/>
            <a:ext cx="5849166" cy="2276793"/>
          </a:xfrm>
          <a:prstGeom prst="rect">
            <a:avLst/>
          </a:prstGeom>
        </p:spPr>
      </p:pic>
    </p:spTree>
    <p:extLst>
      <p:ext uri="{BB962C8B-B14F-4D97-AF65-F5344CB8AC3E}">
        <p14:creationId xmlns:p14="http://schemas.microsoft.com/office/powerpoint/2010/main" val="3961165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75CA9-E740-741E-8ACA-411C74CC98E6}"/>
              </a:ext>
            </a:extLst>
          </p:cNvPr>
          <p:cNvSpPr>
            <a:spLocks noGrp="1"/>
          </p:cNvSpPr>
          <p:nvPr>
            <p:ph type="title"/>
          </p:nvPr>
        </p:nvSpPr>
        <p:spPr/>
        <p:txBody>
          <a:bodyPr/>
          <a:lstStyle/>
          <a:p>
            <a:r>
              <a:rPr lang="en-US" b="1" dirty="0"/>
              <a:t>Step 4 - Edge Detection</a:t>
            </a:r>
            <a:br>
              <a:rPr lang="en-US" dirty="0"/>
            </a:br>
            <a:endParaRPr lang="en-US" dirty="0"/>
          </a:p>
        </p:txBody>
      </p:sp>
      <p:sp>
        <p:nvSpPr>
          <p:cNvPr id="3" name="Text Placeholder 2">
            <a:extLst>
              <a:ext uri="{FF2B5EF4-FFF2-40B4-BE49-F238E27FC236}">
                <a16:creationId xmlns:a16="http://schemas.microsoft.com/office/drawing/2014/main" id="{31D4826A-834F-7F9E-D0FD-7CF389FE73DE}"/>
              </a:ext>
            </a:extLst>
          </p:cNvPr>
          <p:cNvSpPr>
            <a:spLocks noGrp="1"/>
          </p:cNvSpPr>
          <p:nvPr>
            <p:ph type="body" sz="quarter" idx="13"/>
          </p:nvPr>
        </p:nvSpPr>
        <p:spPr/>
        <p:txBody>
          <a:bodyPr/>
          <a:lstStyle/>
          <a:p>
            <a:r>
              <a:rPr lang="en-US" dirty="0"/>
              <a:t>Use Sobel Operator </a:t>
            </a:r>
            <a:r>
              <a:rPr lang="en-US" dirty="0">
                <a:highlight>
                  <a:srgbClr val="C0C0C0"/>
                </a:highlight>
              </a:rPr>
              <a:t>(cv2.Sobel()) </a:t>
            </a:r>
            <a:r>
              <a:rPr lang="en-US" dirty="0"/>
              <a:t>to detect edges in X and Y directions.</a:t>
            </a:r>
          </a:p>
          <a:p>
            <a:r>
              <a:rPr lang="en-US" dirty="0"/>
              <a:t>Compute gradient magnitude and convert to 8-bit image.</a:t>
            </a:r>
          </a:p>
        </p:txBody>
      </p:sp>
      <p:sp>
        <p:nvSpPr>
          <p:cNvPr id="4" name="Slide Number Placeholder 3">
            <a:extLst>
              <a:ext uri="{FF2B5EF4-FFF2-40B4-BE49-F238E27FC236}">
                <a16:creationId xmlns:a16="http://schemas.microsoft.com/office/drawing/2014/main" id="{E84C96C4-4810-3826-56A8-B8C45730C026}"/>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6" name="Picture 5">
            <a:extLst>
              <a:ext uri="{FF2B5EF4-FFF2-40B4-BE49-F238E27FC236}">
                <a16:creationId xmlns:a16="http://schemas.microsoft.com/office/drawing/2014/main" id="{02E9475D-AC27-0A66-7C29-D80F80E1A51E}"/>
              </a:ext>
            </a:extLst>
          </p:cNvPr>
          <p:cNvPicPr>
            <a:picLocks noChangeAspect="1"/>
          </p:cNvPicPr>
          <p:nvPr/>
        </p:nvPicPr>
        <p:blipFill>
          <a:blip r:embed="rId2"/>
          <a:stretch>
            <a:fillRect/>
          </a:stretch>
        </p:blipFill>
        <p:spPr>
          <a:xfrm>
            <a:off x="865630" y="3429000"/>
            <a:ext cx="6818537" cy="2887992"/>
          </a:xfrm>
          <a:prstGeom prst="rect">
            <a:avLst/>
          </a:prstGeom>
        </p:spPr>
      </p:pic>
    </p:spTree>
    <p:extLst>
      <p:ext uri="{BB962C8B-B14F-4D97-AF65-F5344CB8AC3E}">
        <p14:creationId xmlns:p14="http://schemas.microsoft.com/office/powerpoint/2010/main" val="2277245230"/>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3.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{97FB6562-E79C-4AC9-A16F-804845A40A82}tf16411248_win32</Template>
  <TotalTime>111</TotalTime>
  <Words>565</Words>
  <Application>Microsoft Office PowerPoint</Application>
  <PresentationFormat>Widescreen</PresentationFormat>
  <Paragraphs>85</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Avenir Next LT Pro Light</vt:lpstr>
      <vt:lpstr>Calibri</vt:lpstr>
      <vt:lpstr>Posterama</vt:lpstr>
      <vt:lpstr>Custom</vt:lpstr>
      <vt:lpstr>BAR-CODE DETECTION AND DECODING</vt:lpstr>
      <vt:lpstr>Agenda </vt:lpstr>
      <vt:lpstr>Introduction</vt:lpstr>
      <vt:lpstr>Methodology Overview</vt:lpstr>
      <vt:lpstr>Step-by-Step Process</vt:lpstr>
      <vt:lpstr>Step 1 - Importing Required Libraries</vt:lpstr>
      <vt:lpstr>Step 2 - Preprocessing the Image </vt:lpstr>
      <vt:lpstr>Step 3 - Enhancing Barcode Visibility</vt:lpstr>
      <vt:lpstr>Step 4 - Edge Detection </vt:lpstr>
      <vt:lpstr>Step 5 - Binarization Using Adaptive Thresholding </vt:lpstr>
      <vt:lpstr>Step 6 - Morphological Transformations</vt:lpstr>
      <vt:lpstr>Step 7 - Contour Detection and Selection</vt:lpstr>
      <vt:lpstr>Step 8 - Contour Approximation </vt:lpstr>
      <vt:lpstr>Step 9 - Skew Correction </vt:lpstr>
      <vt:lpstr>Step 10 - Extracting and Cropping the Barcode Region  </vt:lpstr>
      <vt:lpstr>Step 11 - Decoding the Barcode </vt:lpstr>
      <vt:lpstr>Summary of Functionality </vt:lpstr>
      <vt:lpstr>Applications</vt:lpstr>
      <vt:lpstr>Applications</vt:lpstr>
      <vt:lpstr>Conclusion</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ahmed usrof</dc:creator>
  <cp:lastModifiedBy>ahmed usrof</cp:lastModifiedBy>
  <cp:revision>3</cp:revision>
  <dcterms:created xsi:type="dcterms:W3CDTF">2025-02-04T17:01:50Z</dcterms:created>
  <dcterms:modified xsi:type="dcterms:W3CDTF">2025-02-07T17:54:58Z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2025-02-04T17:57:54Z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fff6806a-fa23-4e1d-bedb-202ee984462d</vt:lpwstr>
  </property>
  <property fmtid="{D5CDD505-2E9C-101B-9397-08002B2CF9AE}" pid="8" name="MSIP_Label_defa4170-0d19-0005-0004-bc88714345d2_ActionId">
    <vt:lpwstr>db438ae3-5717-46f2-827d-49162b7ed431</vt:lpwstr>
  </property>
  <property fmtid="{D5CDD505-2E9C-101B-9397-08002B2CF9AE}" pid="9" name="MSIP_Label_defa4170-0d19-0005-0004-bc88714345d2_ContentBits">
    <vt:lpwstr>0</vt:lpwstr>
  </property>
</Properties>
</file>